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63" r:id="rId5"/>
    <p:sldId id="265" r:id="rId6"/>
    <p:sldId id="266" r:id="rId7"/>
    <p:sldId id="268" r:id="rId8"/>
    <p:sldId id="267" r:id="rId9"/>
    <p:sldId id="269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45" autoAdjust="0"/>
    <p:restoredTop sz="94660"/>
  </p:normalViewPr>
  <p:slideViewPr>
    <p:cSldViewPr>
      <p:cViewPr>
        <p:scale>
          <a:sx n="100" d="100"/>
          <a:sy n="100" d="100"/>
        </p:scale>
        <p:origin x="-522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altLang="ko-KR" smtClean="0"/>
              <a:t>Haga clic para modificar el estilo de texto del patrón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altLang="ko-KR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altLang="ko-KR" smtClean="0"/>
              <a:t>Haga clic para modificar el estilo de texto del patrón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altLang="ko-KR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928794" y="1785932"/>
            <a:ext cx="53285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CRIPTOMONEDAS Y ESTRATEGIAS DE </a:t>
            </a:r>
            <a:r>
              <a:rPr lang="es-ES" sz="2400" b="1" dirty="0" smtClean="0"/>
              <a:t>PROTECCIÓN </a:t>
            </a:r>
            <a:r>
              <a:rPr lang="es-ES" sz="2400" b="1" dirty="0" smtClean="0"/>
              <a:t>AL CONSUMIDOR / INVERSIONISTA FINANCIERO </a:t>
            </a:r>
            <a:endParaRPr lang="en-US" altLang="ko-K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</a:t>
            </a:r>
            <a:r>
              <a:rPr lang="es-GT" dirty="0" smtClean="0"/>
              <a:t>Criptomonedas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sp>
        <p:nvSpPr>
          <p:cNvPr id="8" name="TextBox 77"/>
          <p:cNvSpPr txBox="1"/>
          <p:nvPr/>
        </p:nvSpPr>
        <p:spPr>
          <a:xfrm>
            <a:off x="1071538" y="1785932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</a:t>
            </a:r>
            <a:r>
              <a:rPr lang="es-GT" sz="1600" b="1" dirty="0" smtClean="0"/>
              <a:t>Bitcoin (exposición objetivo primario</a:t>
            </a:r>
            <a:r>
              <a:rPr lang="es-GT" sz="1600" b="1" dirty="0" smtClean="0"/>
              <a:t>)</a:t>
            </a:r>
          </a:p>
          <a:p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¿Qué son las criptomonedas</a:t>
            </a:r>
            <a:r>
              <a:rPr lang="es-GT" sz="1600" b="1" dirty="0" smtClean="0"/>
              <a:t>?</a:t>
            </a:r>
          </a:p>
          <a:p>
            <a:endParaRPr lang="es-GT" sz="1600" b="1" dirty="0" smtClean="0"/>
          </a:p>
          <a:p>
            <a:r>
              <a:rPr lang="es-GT" sz="1600" b="1" dirty="0" smtClean="0"/>
              <a:t>	BGP</a:t>
            </a:r>
          </a:p>
          <a:p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Terminología </a:t>
            </a: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endParaRPr lang="es-GT" sz="1600" b="1" dirty="0"/>
          </a:p>
        </p:txBody>
      </p:sp>
      <p:pic>
        <p:nvPicPr>
          <p:cNvPr id="12" name="11 Imagen" descr="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3429006"/>
            <a:ext cx="1428753" cy="1428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>Características </a:t>
            </a:r>
            <a:endParaRPr lang="es-GT" dirty="0"/>
          </a:p>
        </p:txBody>
      </p:sp>
      <p:grpSp>
        <p:nvGrpSpPr>
          <p:cNvPr id="5" name="Group 3"/>
          <p:cNvGrpSpPr/>
          <p:nvPr/>
        </p:nvGrpSpPr>
        <p:grpSpPr>
          <a:xfrm>
            <a:off x="714348" y="1214428"/>
            <a:ext cx="2880320" cy="3548751"/>
            <a:chOff x="515169" y="2020164"/>
            <a:chExt cx="2585081" cy="3548751"/>
          </a:xfrm>
        </p:grpSpPr>
        <p:sp>
          <p:nvSpPr>
            <p:cNvPr id="6" name="TextBox 4"/>
            <p:cNvSpPr txBox="1"/>
            <p:nvPr/>
          </p:nvSpPr>
          <p:spPr>
            <a:xfrm>
              <a:off x="515169" y="2337261"/>
              <a:ext cx="2585081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Descentralizadas</a:t>
              </a:r>
              <a:endParaRPr lang="es-GT" sz="1400" b="1" dirty="0" smtClean="0"/>
            </a:p>
            <a:p>
              <a:r>
                <a:rPr lang="es-GT" sz="1200" dirty="0" smtClean="0"/>
                <a:t>Ventajas</a:t>
              </a:r>
            </a:p>
            <a:p>
              <a:r>
                <a:rPr lang="es-GT" sz="1200" dirty="0" smtClean="0"/>
                <a:t>No </a:t>
              </a:r>
              <a:r>
                <a:rPr lang="es-GT" sz="1200" dirty="0" smtClean="0"/>
                <a:t>son sujetas a censura o exclusión </a:t>
              </a:r>
            </a:p>
            <a:p>
              <a:r>
                <a:rPr lang="es-GT" sz="1200" dirty="0" smtClean="0"/>
                <a:t>No </a:t>
              </a:r>
              <a:r>
                <a:rPr lang="es-GT" sz="1200" dirty="0" smtClean="0"/>
                <a:t>son sujetas a manipulación </a:t>
              </a:r>
              <a:r>
                <a:rPr lang="es-GT" sz="1200" dirty="0" smtClean="0"/>
                <a:t>de 3ro</a:t>
              </a:r>
            </a:p>
            <a:p>
              <a:endParaRPr lang="es-GT" sz="1200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Elimina doble gasto</a:t>
              </a:r>
            </a:p>
            <a:p>
              <a:endParaRPr lang="es-GT" sz="1200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Confianza </a:t>
              </a:r>
              <a:endParaRPr lang="es-GT" sz="1400" b="1" dirty="0" smtClean="0"/>
            </a:p>
            <a:p>
              <a:r>
                <a:rPr lang="es-GT" sz="1200" dirty="0" smtClean="0"/>
                <a:t>	Confianza centralizada</a:t>
              </a:r>
            </a:p>
            <a:p>
              <a:r>
                <a:rPr lang="es-GT" sz="1200" dirty="0" smtClean="0"/>
                <a:t>	Confianza distribuida </a:t>
              </a:r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Publicas </a:t>
              </a:r>
              <a:endParaRPr lang="es-GT" sz="1400" b="1" dirty="0" smtClean="0"/>
            </a:p>
            <a:p>
              <a:endParaRPr lang="es-GT" sz="1200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Software libre</a:t>
              </a:r>
            </a:p>
            <a:p>
              <a:pPr>
                <a:buFont typeface="Arial" pitchFamily="34" charset="0"/>
                <a:buChar char="•"/>
              </a:pPr>
              <a:endParaRPr lang="es-GT" sz="1200" b="1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Global</a:t>
              </a:r>
              <a:endParaRPr lang="es-GT" sz="1400" b="1" dirty="0" smtClean="0"/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solidFill>
                    <a:schemeClr val="bg1"/>
                  </a:solidFill>
                  <a:cs typeface="Arial" pitchFamily="34" charset="0"/>
                </a:rPr>
                <a:t>Características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3"/>
          <p:cNvGrpSpPr/>
          <p:nvPr/>
        </p:nvGrpSpPr>
        <p:grpSpPr>
          <a:xfrm>
            <a:off x="5000628" y="1214428"/>
            <a:ext cx="2880320" cy="3148641"/>
            <a:chOff x="515169" y="2020164"/>
            <a:chExt cx="2585081" cy="3148641"/>
          </a:xfrm>
        </p:grpSpPr>
        <p:sp>
          <p:nvSpPr>
            <p:cNvPr id="10" name="TextBox 4"/>
            <p:cNvSpPr txBox="1"/>
            <p:nvPr/>
          </p:nvSpPr>
          <p:spPr>
            <a:xfrm>
              <a:off x="515169" y="2337261"/>
              <a:ext cx="2585081" cy="2831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1200" dirty="0" smtClean="0"/>
                <a:t> </a:t>
              </a:r>
              <a:endParaRPr lang="es-GT" sz="1400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Pseudoanonimas / anónimas </a:t>
              </a:r>
            </a:p>
            <a:p>
              <a:pPr>
                <a:buFont typeface="Arial" pitchFamily="34" charset="0"/>
                <a:buChar char="•"/>
              </a:pPr>
              <a:endParaRPr lang="es-GT" sz="1400" b="1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Transportables</a:t>
              </a:r>
            </a:p>
            <a:p>
              <a:pPr>
                <a:buFont typeface="Arial" pitchFamily="34" charset="0"/>
                <a:buChar char="•"/>
              </a:pPr>
              <a:endParaRPr lang="es-GT" sz="1400" b="1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Seguras </a:t>
              </a:r>
            </a:p>
            <a:p>
              <a:pPr>
                <a:buFont typeface="Arial" pitchFamily="34" charset="0"/>
                <a:buChar char="•"/>
              </a:pPr>
              <a:endParaRPr lang="es-GT" sz="1400" b="1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Económicas </a:t>
              </a:r>
            </a:p>
            <a:p>
              <a:pPr>
                <a:buFont typeface="Arial" pitchFamily="34" charset="0"/>
                <a:buChar char="•"/>
              </a:pPr>
              <a:endParaRPr lang="es-GT" sz="1400" b="1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Simplicidad </a:t>
              </a:r>
            </a:p>
            <a:p>
              <a:pPr>
                <a:buFont typeface="Arial" pitchFamily="34" charset="0"/>
                <a:buChar char="•"/>
              </a:pPr>
              <a:endParaRPr lang="es-GT" sz="1400" b="1" dirty="0" smtClean="0"/>
            </a:p>
            <a:p>
              <a:pPr>
                <a:buFont typeface="Arial" pitchFamily="34" charset="0"/>
                <a:buChar char="•"/>
              </a:pPr>
              <a:r>
                <a:rPr lang="es-GT" sz="1400" b="1" dirty="0" smtClean="0"/>
                <a:t> Comercio </a:t>
              </a:r>
              <a:r>
                <a:rPr lang="es-GT" sz="1400" b="1" dirty="0" smtClean="0"/>
                <a:t>físico y digital </a:t>
              </a:r>
            </a:p>
            <a:p>
              <a:pPr>
                <a:buFont typeface="Arial" pitchFamily="34" charset="0"/>
                <a:buChar char="•"/>
              </a:pPr>
              <a:endPara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5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s-GT" altLang="ko-KR" sz="1200" b="1" dirty="0" smtClean="0">
                  <a:solidFill>
                    <a:schemeClr val="bg1"/>
                  </a:solidFill>
                  <a:cs typeface="Arial" pitchFamily="34" charset="0"/>
                </a:rPr>
                <a:t>Características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> </a:t>
            </a:r>
            <a:r>
              <a:rPr lang="es-GT" dirty="0" smtClean="0"/>
              <a:t>Características </a:t>
            </a:r>
            <a:endParaRPr lang="es-GT" dirty="0"/>
          </a:p>
        </p:txBody>
      </p:sp>
      <p:grpSp>
        <p:nvGrpSpPr>
          <p:cNvPr id="3" name="Group 3"/>
          <p:cNvGrpSpPr/>
          <p:nvPr/>
        </p:nvGrpSpPr>
        <p:grpSpPr>
          <a:xfrm>
            <a:off x="2000232" y="1214428"/>
            <a:ext cx="5072098" cy="3179419"/>
            <a:chOff x="515169" y="2020164"/>
            <a:chExt cx="2585081" cy="3179419"/>
          </a:xfrm>
        </p:grpSpPr>
        <p:sp>
          <p:nvSpPr>
            <p:cNvPr id="6" name="TextBox 4"/>
            <p:cNvSpPr txBox="1"/>
            <p:nvPr/>
          </p:nvSpPr>
          <p:spPr>
            <a:xfrm>
              <a:off x="515169" y="2337261"/>
              <a:ext cx="2585081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1400" b="1" dirty="0" smtClean="0"/>
                <a:t>Deflacionaria </a:t>
              </a:r>
            </a:p>
            <a:p>
              <a:r>
                <a:rPr lang="es-GT" sz="1400" dirty="0" smtClean="0"/>
                <a:t>Política </a:t>
              </a:r>
              <a:r>
                <a:rPr lang="es-GT" sz="1400" dirty="0" smtClean="0"/>
                <a:t>monetaria</a:t>
              </a:r>
            </a:p>
            <a:p>
              <a:pPr lvl="0"/>
              <a:r>
                <a:rPr lang="es-GT" sz="1400" dirty="0" smtClean="0"/>
                <a:t>	Suministro </a:t>
              </a:r>
              <a:r>
                <a:rPr lang="es-GT" sz="1400" dirty="0" smtClean="0"/>
                <a:t>fijo</a:t>
              </a:r>
            </a:p>
            <a:p>
              <a:pPr lvl="0"/>
              <a:r>
                <a:rPr lang="es-GT" sz="1400" dirty="0" smtClean="0"/>
                <a:t>	Política </a:t>
              </a:r>
              <a:r>
                <a:rPr lang="es-GT" sz="1400" dirty="0" smtClean="0"/>
                <a:t>monetaria transparente</a:t>
              </a:r>
            </a:p>
            <a:p>
              <a:pPr lvl="0"/>
              <a:r>
                <a:rPr lang="es-GT" sz="1400" dirty="0" smtClean="0"/>
                <a:t>	Consenso </a:t>
              </a:r>
              <a:r>
                <a:rPr lang="es-GT" sz="1400" dirty="0" smtClean="0"/>
                <a:t>distribuido</a:t>
              </a:r>
            </a:p>
            <a:p>
              <a:r>
                <a:rPr lang="es-GT" sz="1400" dirty="0" smtClean="0"/>
                <a:t> </a:t>
              </a:r>
            </a:p>
            <a:p>
              <a:r>
                <a:rPr lang="es-GT" sz="1400" b="1" dirty="0" smtClean="0"/>
                <a:t>Divisible</a:t>
              </a:r>
            </a:p>
            <a:p>
              <a:r>
                <a:rPr lang="es-GT" sz="1400" dirty="0" smtClean="0"/>
                <a:t>Tabla de medidas </a:t>
              </a:r>
            </a:p>
            <a:p>
              <a:r>
                <a:rPr lang="es-GT" sz="1400" dirty="0" smtClean="0"/>
                <a:t>1 btc </a:t>
              </a:r>
              <a:r>
                <a:rPr lang="es-GT" sz="1400" dirty="0" smtClean="0"/>
                <a:t>o 1 XBT  </a:t>
              </a:r>
              <a:r>
                <a:rPr lang="es-GT" sz="1400" dirty="0" smtClean="0"/>
                <a:t>         1 </a:t>
              </a:r>
              <a:r>
                <a:rPr lang="es-GT" sz="1400" dirty="0" smtClean="0"/>
                <a:t>bitcoin </a:t>
              </a:r>
            </a:p>
            <a:p>
              <a:r>
                <a:rPr lang="es-GT" sz="1400" dirty="0" smtClean="0"/>
                <a:t>1 btc / 1,000         </a:t>
              </a:r>
              <a:r>
                <a:rPr lang="es-GT" sz="1400" dirty="0" smtClean="0"/>
                <a:t>   0. 001 </a:t>
              </a:r>
              <a:r>
                <a:rPr lang="es-GT" sz="1400" dirty="0" smtClean="0"/>
                <a:t>milibitcoin </a:t>
              </a:r>
            </a:p>
            <a:p>
              <a:r>
                <a:rPr lang="es-GT" sz="1400" dirty="0" smtClean="0"/>
                <a:t>1 btc / 1,000,000     </a:t>
              </a:r>
              <a:r>
                <a:rPr lang="es-GT" sz="1400" dirty="0" smtClean="0"/>
                <a:t>  0.000001 </a:t>
              </a:r>
              <a:r>
                <a:rPr lang="es-GT" sz="1400" dirty="0" smtClean="0"/>
                <a:t>micribitcoin (bit)</a:t>
              </a:r>
            </a:p>
            <a:p>
              <a:r>
                <a:rPr lang="es-GT" sz="1400" dirty="0" smtClean="0"/>
                <a:t>1 btc / 100,000,000 </a:t>
              </a:r>
              <a:r>
                <a:rPr lang="es-GT" sz="1400" dirty="0" smtClean="0"/>
                <a:t>   </a:t>
              </a:r>
              <a:r>
                <a:rPr lang="es-GT" sz="1400" dirty="0" smtClean="0"/>
                <a:t>0.00000001 satoshi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solidFill>
                    <a:schemeClr val="bg1"/>
                  </a:solidFill>
                  <a:cs typeface="Arial" pitchFamily="34" charset="0"/>
                </a:rPr>
                <a:t>Características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</a:t>
            </a:r>
            <a:r>
              <a:rPr lang="es-GT" dirty="0" smtClean="0"/>
              <a:t>Criptomonedas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sp>
        <p:nvSpPr>
          <p:cNvPr id="8" name="TextBox 77"/>
          <p:cNvSpPr txBox="1"/>
          <p:nvPr/>
        </p:nvSpPr>
        <p:spPr>
          <a:xfrm>
            <a:off x="1142976" y="1428742"/>
            <a:ext cx="7858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¿Cómo se obtienen criptomonedas?</a:t>
            </a:r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pPr marL="342900" indent="-342900">
              <a:buAutoNum type="arabicPeriod"/>
            </a:pPr>
            <a:r>
              <a:rPr lang="es-GT" sz="1600" b="1" dirty="0" smtClean="0"/>
              <a:t>Creación 2. Compra 3. Permuta 4. Donaciones </a:t>
            </a:r>
          </a:p>
          <a:p>
            <a:pPr marL="342900" indent="-342900">
              <a:buAutoNum type="arabicPeriod"/>
            </a:pP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1. Creación / minería </a:t>
            </a:r>
          </a:p>
          <a:p>
            <a:pPr marL="800100" lvl="1" indent="-342900"/>
            <a:r>
              <a:rPr lang="es-GT" sz="1600" b="1" dirty="0" smtClean="0"/>
              <a:t>Nociones generales</a:t>
            </a:r>
          </a:p>
          <a:p>
            <a:pPr marL="800100" lvl="1" indent="-342900"/>
            <a:r>
              <a:rPr lang="es-GT" sz="1600" b="1" dirty="0" smtClean="0"/>
              <a:t>BTC = P2P</a:t>
            </a:r>
          </a:p>
          <a:p>
            <a:pPr marL="800100" lvl="1" indent="-342900"/>
            <a:r>
              <a:rPr lang="es-GT" sz="1600" b="1" dirty="0" smtClean="0"/>
              <a:t>	</a:t>
            </a:r>
            <a:r>
              <a:rPr lang="es-GT" sz="1600" b="1" dirty="0" smtClean="0"/>
              <a:t>	   Blockchain</a:t>
            </a:r>
          </a:p>
          <a:p>
            <a:pPr marL="800100" lvl="1" indent="-342900"/>
            <a:r>
              <a:rPr lang="es-GT" sz="1600" b="1" dirty="0" smtClean="0"/>
              <a:t>		   Tecnologías matemáticas criptográficas </a:t>
            </a:r>
          </a:p>
          <a:p>
            <a:pPr marL="800100" lvl="1" indent="-342900"/>
            <a:r>
              <a:rPr lang="es-GT" sz="1600" b="1" dirty="0" smtClean="0"/>
              <a:t>	</a:t>
            </a:r>
            <a:r>
              <a:rPr lang="es-GT" sz="1600" b="1" dirty="0" smtClean="0"/>
              <a:t>	   Sistema de verificación de transacciones descentralizadas	</a:t>
            </a:r>
          </a:p>
          <a:p>
            <a:pPr marL="342900" indent="-342900">
              <a:buAutoNum type="arabicPeriod"/>
            </a:pPr>
            <a:endParaRPr lang="es-GT" sz="1600" b="1" dirty="0" smtClean="0"/>
          </a:p>
          <a:p>
            <a:pPr marL="342900" indent="-342900">
              <a:buAutoNum type="arabicPeriod"/>
            </a:pPr>
            <a:endParaRPr lang="es-GT" sz="1600" b="1" dirty="0"/>
          </a:p>
        </p:txBody>
      </p:sp>
      <p:grpSp>
        <p:nvGrpSpPr>
          <p:cNvPr id="9" name="Group 79"/>
          <p:cNvGrpSpPr/>
          <p:nvPr/>
        </p:nvGrpSpPr>
        <p:grpSpPr>
          <a:xfrm>
            <a:off x="357158" y="1142990"/>
            <a:ext cx="538036" cy="538036"/>
            <a:chOff x="4298598" y="2241725"/>
            <a:chExt cx="538036" cy="538036"/>
          </a:xfrm>
        </p:grpSpPr>
        <p:sp>
          <p:nvSpPr>
            <p:cNvPr id="10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</a:t>
            </a:r>
            <a:r>
              <a:rPr lang="es-GT" dirty="0" smtClean="0"/>
              <a:t>Criptomonedas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sp>
        <p:nvSpPr>
          <p:cNvPr id="8" name="TextBox 77"/>
          <p:cNvSpPr txBox="1"/>
          <p:nvPr/>
        </p:nvSpPr>
        <p:spPr>
          <a:xfrm>
            <a:off x="642910" y="1285866"/>
            <a:ext cx="78581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¿Cómo funciona la red descentralizada? </a:t>
            </a:r>
          </a:p>
          <a:p>
            <a:r>
              <a:rPr lang="es-GT" sz="1600" b="1" dirty="0" smtClean="0"/>
              <a:t>2 conceptos nodo y minero </a:t>
            </a:r>
          </a:p>
          <a:p>
            <a:endParaRPr lang="es-GT" sz="1600" b="1" dirty="0" smtClean="0"/>
          </a:p>
          <a:p>
            <a:r>
              <a:rPr lang="es-GT" sz="1600" b="1" dirty="0" smtClean="0"/>
              <a:t>¿Qué hace el nodo? </a:t>
            </a:r>
          </a:p>
          <a:p>
            <a:endParaRPr lang="es-GT" sz="1600" b="1" dirty="0" smtClean="0"/>
          </a:p>
          <a:p>
            <a:r>
              <a:rPr lang="es-GT" sz="1600" b="1" dirty="0" smtClean="0"/>
              <a:t>¿Estoy obligado a ser nodo?</a:t>
            </a:r>
          </a:p>
          <a:p>
            <a:r>
              <a:rPr lang="es-GT" sz="1600" b="1" dirty="0" smtClean="0"/>
              <a:t>	Exploradores de bloques	</a:t>
            </a:r>
          </a:p>
          <a:p>
            <a:pPr marL="342900" indent="-342900">
              <a:buAutoNum type="arabicPeriod"/>
            </a:pPr>
            <a:endParaRPr lang="es-GT" sz="1600" b="1" dirty="0" smtClean="0"/>
          </a:p>
          <a:p>
            <a:pPr marL="342900" indent="-342900">
              <a:buAutoNum type="arabicPeriod"/>
            </a:pP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Minería</a:t>
            </a:r>
          </a:p>
          <a:p>
            <a:pPr marL="342900" indent="-342900"/>
            <a:r>
              <a:rPr lang="es-GT" sz="1600" b="1" dirty="0" smtClean="0"/>
              <a:t>Acciones fundamentales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Registrar transacciones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Justifica la emisión monetaria 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Seguridad de la red</a:t>
            </a:r>
          </a:p>
          <a:p>
            <a:pPr marL="342900" indent="-342900"/>
            <a:r>
              <a:rPr lang="es-GT" sz="1600" b="1" dirty="0" smtClean="0"/>
              <a:t>	</a:t>
            </a:r>
            <a:endParaRPr lang="es-GT" sz="1600" b="1" dirty="0"/>
          </a:p>
        </p:txBody>
      </p:sp>
      <p:pic>
        <p:nvPicPr>
          <p:cNvPr id="4" name="3 Imagen" descr="pe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357304"/>
            <a:ext cx="3313599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</a:t>
            </a:r>
            <a:r>
              <a:rPr lang="es-GT" dirty="0" smtClean="0"/>
              <a:t>Criptomonedas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sp>
        <p:nvSpPr>
          <p:cNvPr id="8" name="TextBox 77"/>
          <p:cNvSpPr txBox="1"/>
          <p:nvPr/>
        </p:nvSpPr>
        <p:spPr>
          <a:xfrm>
            <a:off x="1071538" y="928676"/>
            <a:ext cx="7858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¿Cómo se obtienen criptomonedas?</a:t>
            </a:r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2</a:t>
            </a:r>
            <a:r>
              <a:rPr lang="es-GT" sz="1600" b="1" dirty="0" smtClean="0"/>
              <a:t>. Compra 3. Permuta 4. Donaciones </a:t>
            </a:r>
          </a:p>
          <a:p>
            <a:pPr marL="342900" indent="-342900">
              <a:buAutoNum type="arabicPeriod"/>
            </a:pP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	2. Compra </a:t>
            </a:r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b="1" dirty="0" smtClean="0"/>
              <a:t>	3. Permuta </a:t>
            </a:r>
          </a:p>
          <a:p>
            <a:pPr marL="342900" indent="-342900"/>
            <a:r>
              <a:rPr lang="es-GT" sz="1600" b="1" dirty="0" smtClean="0"/>
              <a:t> </a:t>
            </a: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	4. Donaciones </a:t>
            </a:r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b="1" dirty="0" smtClean="0"/>
              <a:t>¿Qué usos tienen las Criptomonedas? </a:t>
            </a:r>
          </a:p>
          <a:p>
            <a:pPr marL="342900" indent="-342900"/>
            <a:endParaRPr lang="es-GT" sz="16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GT" sz="1600" b="1" dirty="0" smtClean="0"/>
              <a:t>Medio de pago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GT" sz="1600" b="1" dirty="0" smtClean="0"/>
              <a:t>Instrumento de inversión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GT" sz="1600" b="1" dirty="0" smtClean="0"/>
              <a:t>Almacenamiento de valor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GT" sz="1600" b="1" dirty="0" smtClean="0"/>
              <a:t>Transmisión de valor </a:t>
            </a:r>
            <a:endParaRPr lang="es-GT" sz="1600" b="1" dirty="0" smtClean="0"/>
          </a:p>
          <a:p>
            <a:pPr marL="342900" indent="-342900">
              <a:buAutoNum type="arabicPeriod"/>
            </a:pP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	</a:t>
            </a:r>
            <a:endParaRPr lang="es-GT" sz="1600" b="1" dirty="0"/>
          </a:p>
        </p:txBody>
      </p:sp>
      <p:grpSp>
        <p:nvGrpSpPr>
          <p:cNvPr id="5" name="Group 79"/>
          <p:cNvGrpSpPr/>
          <p:nvPr/>
        </p:nvGrpSpPr>
        <p:grpSpPr>
          <a:xfrm>
            <a:off x="357158" y="1000114"/>
            <a:ext cx="538036" cy="538036"/>
            <a:chOff x="4298598" y="2241725"/>
            <a:chExt cx="538036" cy="538036"/>
          </a:xfrm>
        </p:grpSpPr>
        <p:sp>
          <p:nvSpPr>
            <p:cNvPr id="6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</a:t>
            </a:r>
            <a:r>
              <a:rPr lang="es-GT" dirty="0" smtClean="0"/>
              <a:t>Criptomonedas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sp>
        <p:nvSpPr>
          <p:cNvPr id="8" name="TextBox 77"/>
          <p:cNvSpPr txBox="1"/>
          <p:nvPr/>
        </p:nvSpPr>
        <p:spPr>
          <a:xfrm>
            <a:off x="1071538" y="928676"/>
            <a:ext cx="78581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¿Cómo se </a:t>
            </a:r>
            <a:r>
              <a:rPr lang="es-GT" sz="1600" b="1" dirty="0" smtClean="0"/>
              <a:t>usan las criptomonedas?</a:t>
            </a: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Billetera 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Analogía </a:t>
            </a:r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b="1" dirty="0" smtClean="0"/>
              <a:t>Tipos de billetera</a:t>
            </a:r>
          </a:p>
          <a:p>
            <a:pPr marL="342900" indent="-342900"/>
            <a:r>
              <a:rPr lang="es-GT" sz="1600" b="1" dirty="0" smtClean="0"/>
              <a:t>	</a:t>
            </a: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En línea 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Mobile Wallet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Desktop Wallet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Hardware Wallet</a:t>
            </a:r>
          </a:p>
          <a:p>
            <a:pPr marL="342900" indent="-342900"/>
            <a:r>
              <a:rPr lang="es-GT" sz="1600" b="1" dirty="0" smtClean="0"/>
              <a:t>	Billeteras de papel 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600" b="1" dirty="0" smtClean="0"/>
              <a:t>Billeteras cerebro</a:t>
            </a:r>
          </a:p>
          <a:p>
            <a:pPr marL="342900" indent="-342900"/>
            <a:r>
              <a:rPr lang="es-GT" sz="1600" b="1" dirty="0" smtClean="0"/>
              <a:t>	Billeteras Subdermicas </a:t>
            </a:r>
          </a:p>
          <a:p>
            <a:pPr marL="342900" indent="-342900"/>
            <a:r>
              <a:rPr lang="es-GT" sz="1600" b="1" dirty="0" smtClean="0"/>
              <a:t>	</a:t>
            </a:r>
          </a:p>
          <a:p>
            <a:pPr marL="342900" indent="-342900">
              <a:buAutoNum type="arabicPeriod"/>
            </a:pP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	</a:t>
            </a:r>
            <a:endParaRPr lang="es-GT" sz="1600" b="1" dirty="0"/>
          </a:p>
        </p:txBody>
      </p:sp>
      <p:grpSp>
        <p:nvGrpSpPr>
          <p:cNvPr id="3" name="Group 79"/>
          <p:cNvGrpSpPr/>
          <p:nvPr/>
        </p:nvGrpSpPr>
        <p:grpSpPr>
          <a:xfrm>
            <a:off x="357158" y="1000114"/>
            <a:ext cx="538036" cy="538036"/>
            <a:chOff x="4298598" y="2241725"/>
            <a:chExt cx="538036" cy="538036"/>
          </a:xfrm>
        </p:grpSpPr>
        <p:sp>
          <p:nvSpPr>
            <p:cNvPr id="6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" name="8 Imagen" descr="wall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857502"/>
            <a:ext cx="2000264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</a:t>
            </a:r>
            <a:r>
              <a:rPr lang="es-GT" dirty="0" smtClean="0"/>
              <a:t>Criptomonedas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sp>
        <p:nvSpPr>
          <p:cNvPr id="8" name="TextBox 77"/>
          <p:cNvSpPr txBox="1"/>
          <p:nvPr/>
        </p:nvSpPr>
        <p:spPr>
          <a:xfrm>
            <a:off x="1071538" y="928676"/>
            <a:ext cx="78581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¿Cómo funciona la billetera?</a:t>
            </a: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Clave privada / Clave Pública</a:t>
            </a:r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b="1" dirty="0" smtClean="0"/>
              <a:t>Clave Privada</a:t>
            </a:r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dirty="0" smtClean="0"/>
              <a:t>L4tUX95MNqZHHN6uT6zGcnQZ2UniH8z9wEEpszp5gnWBcK1fwEPb</a:t>
            </a:r>
          </a:p>
          <a:p>
            <a:pPr marL="342900" indent="-342900"/>
            <a:endParaRPr lang="es-GT" sz="1600" dirty="0" smtClean="0"/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b="1" dirty="0" smtClean="0"/>
              <a:t>Clave Pública </a:t>
            </a:r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2400" dirty="0" smtClean="0"/>
              <a:t>1</a:t>
            </a:r>
            <a:r>
              <a:rPr lang="es-GT" sz="1600" dirty="0" smtClean="0"/>
              <a:t>NmimKGkGV2X9wTaasnd4C2JRPP9vyRXvG </a:t>
            </a:r>
            <a:endParaRPr lang="es-GT" sz="1600" b="1" dirty="0" smtClean="0"/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b="1" dirty="0" smtClean="0"/>
              <a:t>	</a:t>
            </a:r>
            <a:endParaRPr lang="es-GT" sz="1600" b="1" dirty="0"/>
          </a:p>
        </p:txBody>
      </p:sp>
      <p:grpSp>
        <p:nvGrpSpPr>
          <p:cNvPr id="3" name="Group 79"/>
          <p:cNvGrpSpPr/>
          <p:nvPr/>
        </p:nvGrpSpPr>
        <p:grpSpPr>
          <a:xfrm>
            <a:off x="357158" y="1000114"/>
            <a:ext cx="538036" cy="538036"/>
            <a:chOff x="4298598" y="2241725"/>
            <a:chExt cx="538036" cy="538036"/>
          </a:xfrm>
        </p:grpSpPr>
        <p:sp>
          <p:nvSpPr>
            <p:cNvPr id="6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429006"/>
            <a:ext cx="132005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ddress.png (712Ã704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214428"/>
            <a:ext cx="3251241" cy="321471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</a:t>
            </a:r>
            <a:r>
              <a:rPr lang="es-GT" dirty="0" smtClean="0"/>
              <a:t>Criptomonedas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sp>
        <p:nvSpPr>
          <p:cNvPr id="8" name="TextBox 77"/>
          <p:cNvSpPr txBox="1"/>
          <p:nvPr/>
        </p:nvSpPr>
        <p:spPr>
          <a:xfrm>
            <a:off x="857224" y="928676"/>
            <a:ext cx="807249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¿Cómo funciona la billetera?</a:t>
            </a:r>
            <a:endParaRPr lang="es-GT" sz="1600" b="1" dirty="0" smtClean="0"/>
          </a:p>
          <a:p>
            <a:pPr marL="342900" indent="-342900"/>
            <a:r>
              <a:rPr lang="es-GT" sz="1600" b="1" dirty="0" smtClean="0"/>
              <a:t>Clave privada / Clave Pública</a:t>
            </a:r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b="1" dirty="0" smtClean="0"/>
              <a:t>Estructura de una transacción</a:t>
            </a:r>
          </a:p>
          <a:p>
            <a:pPr marL="342900" indent="-342900"/>
            <a:r>
              <a:rPr lang="es-GT" sz="1600" b="1" dirty="0" smtClean="0"/>
              <a:t>	</a:t>
            </a:r>
            <a:r>
              <a:rPr lang="es-GT" sz="1400" b="1" dirty="0" smtClean="0"/>
              <a:t>Entradas y salidas de activos</a:t>
            </a:r>
          </a:p>
          <a:p>
            <a:pPr marL="342900" indent="-342900"/>
            <a:r>
              <a:rPr lang="es-GT" sz="1400" b="1" dirty="0" smtClean="0"/>
              <a:t>	</a:t>
            </a:r>
            <a:r>
              <a:rPr lang="es-GT" sz="1400" b="1" dirty="0" smtClean="0"/>
              <a:t>La salida de una transacción es la entrada de otra</a:t>
            </a:r>
          </a:p>
          <a:p>
            <a:pPr marL="342900" indent="-342900"/>
            <a:endParaRPr lang="es-GT" sz="1400" b="1" dirty="0" smtClean="0"/>
          </a:p>
          <a:p>
            <a:pPr marL="342900" indent="-342900"/>
            <a:r>
              <a:rPr lang="es-GT" sz="1400" b="1" dirty="0" smtClean="0"/>
              <a:t>Comisiones </a:t>
            </a:r>
          </a:p>
          <a:p>
            <a:pPr marL="342900" indent="-342900"/>
            <a:r>
              <a:rPr lang="es-GT" sz="1400" b="1" dirty="0" smtClean="0"/>
              <a:t>	Diferencia entre entradas y salidas</a:t>
            </a:r>
          </a:p>
          <a:p>
            <a:pPr marL="342900" indent="-342900"/>
            <a:r>
              <a:rPr lang="es-GT" sz="1400" b="1" dirty="0" smtClean="0"/>
              <a:t>	</a:t>
            </a:r>
            <a:r>
              <a:rPr lang="es-GT" sz="1400" b="1" dirty="0" smtClean="0"/>
              <a:t>Diferencia Fiat</a:t>
            </a:r>
          </a:p>
          <a:p>
            <a:pPr marL="342900" indent="-342900"/>
            <a:r>
              <a:rPr lang="es-GT" sz="1400" b="1" dirty="0" smtClean="0"/>
              <a:t>	</a:t>
            </a:r>
            <a:r>
              <a:rPr lang="es-GT" sz="1400" b="1" dirty="0" smtClean="0"/>
              <a:t>Proporcionales al espacio que ocupan</a:t>
            </a:r>
          </a:p>
          <a:p>
            <a:pPr marL="342900" indent="-342900"/>
            <a:r>
              <a:rPr lang="es-GT" sz="1400" b="1" dirty="0" smtClean="0"/>
              <a:t>	</a:t>
            </a:r>
            <a:r>
              <a:rPr lang="es-GT" sz="1400" b="1" dirty="0" smtClean="0"/>
              <a:t>¿Espacio de bloque limitado? </a:t>
            </a:r>
          </a:p>
          <a:p>
            <a:pPr marL="342900" indent="-342900"/>
            <a:r>
              <a:rPr lang="es-GT" sz="1400" b="1" dirty="0" smtClean="0"/>
              <a:t>	</a:t>
            </a:r>
            <a:r>
              <a:rPr lang="es-GT" sz="1400" b="1" dirty="0" smtClean="0"/>
              <a:t>¿Quien la paga? </a:t>
            </a:r>
          </a:p>
          <a:p>
            <a:pPr marL="342900" indent="-342900"/>
            <a:endParaRPr lang="es-GT" sz="1400" b="1" dirty="0" smtClean="0"/>
          </a:p>
          <a:p>
            <a:pPr marL="342900" indent="-342900"/>
            <a:endParaRPr lang="es-GT" sz="1600" b="1" dirty="0" smtClean="0"/>
          </a:p>
          <a:p>
            <a:pPr marL="342900" indent="-342900"/>
            <a:endParaRPr lang="es-GT" sz="1600" b="1" dirty="0" smtClean="0"/>
          </a:p>
          <a:p>
            <a:pPr marL="342900" indent="-342900"/>
            <a:endParaRPr lang="es-GT" sz="1600" b="1" dirty="0" smtClean="0"/>
          </a:p>
          <a:p>
            <a:pPr marL="342900" indent="-342900"/>
            <a:endParaRPr lang="es-GT" sz="1600" b="1" dirty="0" smtClean="0"/>
          </a:p>
          <a:p>
            <a:pPr marL="342900" indent="-342900"/>
            <a:r>
              <a:rPr lang="es-GT" sz="1600" b="1" dirty="0" smtClean="0"/>
              <a:t>	</a:t>
            </a:r>
            <a:endParaRPr lang="es-GT" sz="1600" b="1" dirty="0"/>
          </a:p>
        </p:txBody>
      </p:sp>
      <p:grpSp>
        <p:nvGrpSpPr>
          <p:cNvPr id="3" name="Group 79"/>
          <p:cNvGrpSpPr/>
          <p:nvPr/>
        </p:nvGrpSpPr>
        <p:grpSpPr>
          <a:xfrm>
            <a:off x="142844" y="1071552"/>
            <a:ext cx="538036" cy="538036"/>
            <a:chOff x="4298598" y="2241725"/>
            <a:chExt cx="538036" cy="538036"/>
          </a:xfrm>
        </p:grpSpPr>
        <p:sp>
          <p:nvSpPr>
            <p:cNvPr id="6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</a:t>
            </a:r>
            <a:r>
              <a:rPr lang="es-GT" dirty="0" smtClean="0"/>
              <a:t>Criptomonedas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grpSp>
        <p:nvGrpSpPr>
          <p:cNvPr id="3" name="Group 79"/>
          <p:cNvGrpSpPr/>
          <p:nvPr/>
        </p:nvGrpSpPr>
        <p:grpSpPr>
          <a:xfrm>
            <a:off x="142844" y="1071552"/>
            <a:ext cx="538036" cy="538036"/>
            <a:chOff x="4298598" y="2241725"/>
            <a:chExt cx="538036" cy="538036"/>
          </a:xfrm>
        </p:grpSpPr>
        <p:sp>
          <p:nvSpPr>
            <p:cNvPr id="6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000100" y="928676"/>
          <a:ext cx="6286544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7592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GT" sz="1400" b="1" dirty="0" smtClean="0"/>
                        <a:t>Monedas Alternativas / Alt-coins </a:t>
                      </a:r>
                    </a:p>
                    <a:p>
                      <a:endParaRPr lang="es-G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G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Ofertas iníciales de moneda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G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(Initial Coin Offering ICO´s) </a:t>
                      </a:r>
                    </a:p>
                    <a:p>
                      <a:endParaRPr lang="es-GT" dirty="0"/>
                    </a:p>
                  </a:txBody>
                  <a:tcPr/>
                </a:tc>
              </a:tr>
              <a:tr h="3241304">
                <a:tc>
                  <a:txBody>
                    <a:bodyPr/>
                    <a:lstStyle/>
                    <a:p>
                      <a:endParaRPr lang="es-GT" sz="1400" b="1" dirty="0" smtClean="0"/>
                    </a:p>
                    <a:p>
                      <a:r>
                        <a:rPr lang="es-GT" sz="1200" b="1" dirty="0" smtClean="0"/>
                        <a:t>Tienen sus propias reglas/características </a:t>
                      </a:r>
                    </a:p>
                    <a:p>
                      <a:endParaRPr lang="es-GT" sz="1200" b="1" dirty="0" smtClean="0"/>
                    </a:p>
                    <a:p>
                      <a:r>
                        <a:rPr lang="es-GT" sz="1200" b="1" dirty="0" smtClean="0"/>
                        <a:t>Objetivos? </a:t>
                      </a:r>
                    </a:p>
                    <a:p>
                      <a:endParaRPr lang="es-GT" sz="1400" b="1" dirty="0" smtClean="0"/>
                    </a:p>
                    <a:p>
                      <a:r>
                        <a:rPr lang="es-GT" sz="1400" b="1" dirty="0" smtClean="0"/>
                        <a:t>Indicadores para evaluar Alt-coin</a:t>
                      </a:r>
                    </a:p>
                    <a:p>
                      <a:endParaRPr lang="es-GT" sz="1400" b="1" dirty="0" smtClean="0"/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GT" sz="1200" b="1" dirty="0" smtClean="0"/>
                        <a:t>Política monetaria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GT" sz="1200" b="1" dirty="0" smtClean="0"/>
                        <a:t>Minables/ no minables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GT" sz="1200" b="1" dirty="0" smtClean="0"/>
                        <a:t>Volumen de intercambio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GT" sz="1200" b="1" dirty="0" smtClean="0"/>
                        <a:t>Tasa de intercambio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GT" sz="1200" b="1" dirty="0" smtClean="0"/>
                        <a:t>Tiempo de confirmación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GT" sz="1200" b="1" dirty="0" smtClean="0"/>
                        <a:t>Poder de la red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GT" sz="1200" b="1" dirty="0" smtClean="0"/>
                        <a:t>Número de usuarios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GT" sz="1200" b="1" dirty="0" smtClean="0"/>
                        <a:t>Aceptación por los comercios </a:t>
                      </a:r>
                    </a:p>
                    <a:p>
                      <a:endParaRPr lang="es-G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Formas tradicionales de financiamiento</a:t>
                      </a:r>
                    </a:p>
                    <a:p>
                      <a:endParaRPr lang="es-G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ICO / crypto-equity / token crowdsale</a:t>
                      </a:r>
                    </a:p>
                    <a:p>
                      <a:endParaRPr lang="es-G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Objetivo </a:t>
                      </a:r>
                    </a:p>
                    <a:p>
                      <a:endParaRPr lang="es-G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financia una idea</a:t>
                      </a:r>
                    </a:p>
                    <a:p>
                      <a:endParaRPr lang="es-G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Ventajas </a:t>
                      </a:r>
                    </a:p>
                    <a:p>
                      <a:endParaRPr lang="es-G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¿Quién puede emitirlas? </a:t>
                      </a:r>
                    </a:p>
                    <a:p>
                      <a:endParaRPr lang="es-G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¿Quién puede obtenerlas? </a:t>
                      </a:r>
                    </a:p>
                    <a:p>
                      <a:endParaRPr lang="es-G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Formas de obtención</a:t>
                      </a:r>
                    </a:p>
                    <a:p>
                      <a:endParaRPr lang="es-G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G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Clasificación ICO´s </a:t>
                      </a:r>
                    </a:p>
                    <a:p>
                      <a:endParaRPr lang="es-GT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11 Imagen" descr="altcoins-640x37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3643320"/>
            <a:ext cx="2171413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/>
              <a:t>Funciones de las monedas </a:t>
            </a:r>
            <a:endParaRPr lang="en-US" dirty="0"/>
          </a:p>
        </p:txBody>
      </p:sp>
      <p:grpSp>
        <p:nvGrpSpPr>
          <p:cNvPr id="8" name="Group 78"/>
          <p:cNvGrpSpPr/>
          <p:nvPr/>
        </p:nvGrpSpPr>
        <p:grpSpPr>
          <a:xfrm>
            <a:off x="2374720" y="1643056"/>
            <a:ext cx="538036" cy="538036"/>
            <a:chOff x="4298598" y="1406129"/>
            <a:chExt cx="538036" cy="538036"/>
          </a:xfrm>
        </p:grpSpPr>
        <p:sp>
          <p:nvSpPr>
            <p:cNvPr id="9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1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79"/>
          <p:cNvGrpSpPr/>
          <p:nvPr/>
        </p:nvGrpSpPr>
        <p:grpSpPr>
          <a:xfrm>
            <a:off x="2374720" y="2552033"/>
            <a:ext cx="538036" cy="538036"/>
            <a:chOff x="4298598" y="2241725"/>
            <a:chExt cx="538036" cy="538036"/>
          </a:xfrm>
        </p:grpSpPr>
        <p:sp>
          <p:nvSpPr>
            <p:cNvPr id="12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2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80"/>
          <p:cNvGrpSpPr/>
          <p:nvPr/>
        </p:nvGrpSpPr>
        <p:grpSpPr>
          <a:xfrm>
            <a:off x="2374720" y="3461010"/>
            <a:ext cx="538036" cy="538036"/>
            <a:chOff x="4298598" y="3049560"/>
            <a:chExt cx="538036" cy="538036"/>
          </a:xfrm>
        </p:grpSpPr>
        <p:sp>
          <p:nvSpPr>
            <p:cNvPr id="15" name="Oval 71"/>
            <p:cNvSpPr/>
            <p:nvPr/>
          </p:nvSpPr>
          <p:spPr>
            <a:xfrm>
              <a:off x="4298598" y="3049560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6" name="TextBox 75"/>
            <p:cNvSpPr txBox="1"/>
            <p:nvPr/>
          </p:nvSpPr>
          <p:spPr>
            <a:xfrm>
              <a:off x="4387596" y="3133912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3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77"/>
          <p:cNvSpPr txBox="1"/>
          <p:nvPr/>
        </p:nvSpPr>
        <p:spPr>
          <a:xfrm>
            <a:off x="3000364" y="1731785"/>
            <a:ext cx="3499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Medio de intercambio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77"/>
          <p:cNvSpPr txBox="1"/>
          <p:nvPr/>
        </p:nvSpPr>
        <p:spPr>
          <a:xfrm>
            <a:off x="3000364" y="2589041"/>
            <a:ext cx="3499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Almacenamiento de valor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77"/>
          <p:cNvSpPr txBox="1"/>
          <p:nvPr/>
        </p:nvSpPr>
        <p:spPr>
          <a:xfrm>
            <a:off x="3000364" y="3517735"/>
            <a:ext cx="3499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Unidad de cuenta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Del trueque a la acuñación </a:t>
            </a:r>
            <a:endParaRPr lang="en-US" dirty="0"/>
          </a:p>
        </p:txBody>
      </p:sp>
      <p:grpSp>
        <p:nvGrpSpPr>
          <p:cNvPr id="2" name="Group 78"/>
          <p:cNvGrpSpPr/>
          <p:nvPr/>
        </p:nvGrpSpPr>
        <p:grpSpPr>
          <a:xfrm>
            <a:off x="533502" y="1357304"/>
            <a:ext cx="538036" cy="538036"/>
            <a:chOff x="4298598" y="1406129"/>
            <a:chExt cx="538036" cy="538036"/>
          </a:xfrm>
        </p:grpSpPr>
        <p:sp>
          <p:nvSpPr>
            <p:cNvPr id="9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1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79"/>
          <p:cNvGrpSpPr/>
          <p:nvPr/>
        </p:nvGrpSpPr>
        <p:grpSpPr>
          <a:xfrm>
            <a:off x="571472" y="2285998"/>
            <a:ext cx="538036" cy="538036"/>
            <a:chOff x="4298598" y="2241725"/>
            <a:chExt cx="538036" cy="538036"/>
          </a:xfrm>
        </p:grpSpPr>
        <p:sp>
          <p:nvSpPr>
            <p:cNvPr id="12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2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80"/>
          <p:cNvGrpSpPr/>
          <p:nvPr/>
        </p:nvGrpSpPr>
        <p:grpSpPr>
          <a:xfrm>
            <a:off x="604940" y="3429006"/>
            <a:ext cx="538036" cy="538036"/>
            <a:chOff x="4298598" y="3049560"/>
            <a:chExt cx="538036" cy="538036"/>
          </a:xfrm>
        </p:grpSpPr>
        <p:sp>
          <p:nvSpPr>
            <p:cNvPr id="15" name="Oval 71"/>
            <p:cNvSpPr/>
            <p:nvPr/>
          </p:nvSpPr>
          <p:spPr>
            <a:xfrm>
              <a:off x="4298598" y="3049560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6" name="TextBox 75"/>
            <p:cNvSpPr txBox="1"/>
            <p:nvPr/>
          </p:nvSpPr>
          <p:spPr>
            <a:xfrm>
              <a:off x="4387596" y="3133912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3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77"/>
          <p:cNvSpPr txBox="1"/>
          <p:nvPr/>
        </p:nvSpPr>
        <p:spPr>
          <a:xfrm>
            <a:off x="1500166" y="1428742"/>
            <a:ext cx="3499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Hombre primitivo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77"/>
          <p:cNvSpPr txBox="1"/>
          <p:nvPr/>
        </p:nvSpPr>
        <p:spPr>
          <a:xfrm>
            <a:off x="1500166" y="2357436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Trueque</a:t>
            </a:r>
          </a:p>
          <a:p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Doble coincidencia de necesidades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77"/>
          <p:cNvSpPr txBox="1"/>
          <p:nvPr/>
        </p:nvSpPr>
        <p:spPr>
          <a:xfrm>
            <a:off x="1571604" y="3357568"/>
            <a:ext cx="50720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b="1" dirty="0" smtClean="0"/>
              <a:t>Economías basadas en monedas / </a:t>
            </a:r>
            <a:endParaRPr lang="es-GT" sz="2000" b="1" dirty="0" smtClean="0"/>
          </a:p>
          <a:p>
            <a:r>
              <a:rPr lang="es-GT" sz="2000" b="1" dirty="0" smtClean="0"/>
              <a:t>surgimiento </a:t>
            </a:r>
            <a:r>
              <a:rPr lang="es-GT" sz="2000" b="1" dirty="0" smtClean="0"/>
              <a:t>del dinero </a:t>
            </a:r>
            <a:r>
              <a:rPr lang="es-GT" sz="2000" b="1" dirty="0" smtClean="0"/>
              <a:t>primitivo</a:t>
            </a:r>
          </a:p>
          <a:p>
            <a:endParaRPr lang="es-GT" sz="2000" dirty="0" smtClean="0"/>
          </a:p>
          <a:p>
            <a:endParaRPr lang="es-GT" sz="2000" dirty="0" smtClean="0"/>
          </a:p>
          <a:p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Del trueque a la acuñación </a:t>
            </a:r>
            <a:endParaRPr lang="en-US" dirty="0"/>
          </a:p>
        </p:txBody>
      </p:sp>
      <p:grpSp>
        <p:nvGrpSpPr>
          <p:cNvPr id="2" name="Group 78"/>
          <p:cNvGrpSpPr/>
          <p:nvPr/>
        </p:nvGrpSpPr>
        <p:grpSpPr>
          <a:xfrm>
            <a:off x="500034" y="1142990"/>
            <a:ext cx="538036" cy="538036"/>
            <a:chOff x="4298598" y="1406129"/>
            <a:chExt cx="538036" cy="538036"/>
          </a:xfrm>
        </p:grpSpPr>
        <p:sp>
          <p:nvSpPr>
            <p:cNvPr id="9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77"/>
          <p:cNvSpPr txBox="1"/>
          <p:nvPr/>
        </p:nvSpPr>
        <p:spPr>
          <a:xfrm>
            <a:off x="3000364" y="1357304"/>
            <a:ext cx="3499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77"/>
          <p:cNvSpPr txBox="1"/>
          <p:nvPr/>
        </p:nvSpPr>
        <p:spPr>
          <a:xfrm>
            <a:off x="1357290" y="1214428"/>
            <a:ext cx="7143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Origen Acuñación: </a:t>
            </a:r>
          </a:p>
          <a:p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China </a:t>
            </a:r>
            <a:r>
              <a:rPr lang="es-GT" sz="1600" b="1" dirty="0" smtClean="0"/>
              <a:t>1200 A.C</a:t>
            </a:r>
            <a:r>
              <a:rPr lang="es-GT" sz="1600" b="1" dirty="0" smtClean="0"/>
              <a:t>. = caracoles </a:t>
            </a:r>
            <a:r>
              <a:rPr lang="es-GT" sz="1600" b="1" dirty="0" smtClean="0"/>
              <a:t>metálicos</a:t>
            </a:r>
          </a:p>
          <a:p>
            <a:r>
              <a:rPr lang="es-GT" sz="1600" b="1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Primera </a:t>
            </a:r>
            <a:r>
              <a:rPr lang="es-GT" sz="1600" b="1" dirty="0" smtClean="0"/>
              <a:t>entidad de acuñación metálica </a:t>
            </a:r>
            <a:r>
              <a:rPr lang="es-GT" sz="1600" b="1" dirty="0" smtClean="0"/>
              <a:t>moderna, </a:t>
            </a:r>
            <a:r>
              <a:rPr lang="es-GT" sz="1600" b="1" dirty="0" smtClean="0"/>
              <a:t>Lydia </a:t>
            </a:r>
            <a:r>
              <a:rPr lang="es-GT" sz="1600" b="1" dirty="0" smtClean="0"/>
              <a:t>Grecia </a:t>
            </a:r>
          </a:p>
          <a:p>
            <a:r>
              <a:rPr lang="es-GT" sz="1600" b="1" dirty="0" smtClean="0"/>
              <a:t>(</a:t>
            </a:r>
            <a:r>
              <a:rPr lang="es-GT" sz="1600" b="1" dirty="0" smtClean="0"/>
              <a:t>actualmente Turquía)</a:t>
            </a:r>
          </a:p>
          <a:p>
            <a:r>
              <a:rPr lang="es-GT" sz="1600" b="1" dirty="0" smtClean="0"/>
              <a:t>	Aprox</a:t>
            </a:r>
            <a:r>
              <a:rPr lang="es-GT" sz="1600" b="1" dirty="0" smtClean="0"/>
              <a:t>. Siglo 7 A.C. </a:t>
            </a:r>
            <a:r>
              <a:rPr lang="es-GT" sz="1600" b="1" dirty="0" smtClean="0"/>
              <a:t>monedas </a:t>
            </a:r>
            <a:r>
              <a:rPr lang="es-GT" sz="1600" b="1" dirty="0" smtClean="0"/>
              <a:t>de </a:t>
            </a:r>
            <a:r>
              <a:rPr lang="es-GT" sz="1600" b="1" dirty="0" smtClean="0"/>
              <a:t>electrum</a:t>
            </a:r>
          </a:p>
          <a:p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Se </a:t>
            </a:r>
            <a:r>
              <a:rPr lang="es-GT" sz="1600" b="1" dirty="0" smtClean="0"/>
              <a:t>evoluciona a la utilización de metales como plata y oro </a:t>
            </a:r>
          </a:p>
          <a:p>
            <a:r>
              <a:rPr lang="es-GT" sz="1600" b="1" dirty="0" smtClean="0"/>
              <a:t>	Los </a:t>
            </a:r>
            <a:r>
              <a:rPr lang="es-GT" sz="1600" b="1" dirty="0" smtClean="0"/>
              <a:t>metales empiezan a generar dificultades</a:t>
            </a:r>
          </a:p>
          <a:p>
            <a:endParaRPr lang="es-GT" sz="1200" b="1" dirty="0" smtClean="0"/>
          </a:p>
          <a:p>
            <a:endParaRPr lang="es-GT" sz="1200" b="1" dirty="0" smtClean="0"/>
          </a:p>
          <a:p>
            <a:endParaRPr lang="es-GT" sz="1200" b="1" dirty="0"/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Del trueque a la acuñación </a:t>
            </a:r>
            <a:endParaRPr lang="en-US" dirty="0"/>
          </a:p>
        </p:txBody>
      </p:sp>
      <p:grpSp>
        <p:nvGrpSpPr>
          <p:cNvPr id="2" name="Group 78"/>
          <p:cNvGrpSpPr/>
          <p:nvPr/>
        </p:nvGrpSpPr>
        <p:grpSpPr>
          <a:xfrm>
            <a:off x="357158" y="1142990"/>
            <a:ext cx="538036" cy="538036"/>
            <a:chOff x="4298598" y="1406129"/>
            <a:chExt cx="538036" cy="538036"/>
          </a:xfrm>
        </p:grpSpPr>
        <p:sp>
          <p:nvSpPr>
            <p:cNvPr id="9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77"/>
          <p:cNvSpPr txBox="1"/>
          <p:nvPr/>
        </p:nvSpPr>
        <p:spPr>
          <a:xfrm>
            <a:off x="3000364" y="1357304"/>
            <a:ext cx="3499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77"/>
          <p:cNvSpPr txBox="1"/>
          <p:nvPr/>
        </p:nvSpPr>
        <p:spPr>
          <a:xfrm>
            <a:off x="1071538" y="1214428"/>
            <a:ext cx="785818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GT" sz="1600" b="1" dirty="0" smtClean="0"/>
              <a:t>Surgimiento Papel moneda:</a:t>
            </a:r>
            <a:endParaRPr lang="es-GT" sz="1600" dirty="0" smtClean="0"/>
          </a:p>
          <a:p>
            <a:endParaRPr lang="es-GT" sz="1600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Inicialmente </a:t>
            </a:r>
            <a:r>
              <a:rPr lang="es-GT" sz="1600" b="1" dirty="0" smtClean="0"/>
              <a:t>recibos de depósito de moneda metálica </a:t>
            </a:r>
            <a:endParaRPr lang="es-GT" sz="1600" b="1" dirty="0" smtClean="0"/>
          </a:p>
          <a:p>
            <a:r>
              <a:rPr lang="es-GT" sz="1600" b="1" dirty="0" smtClean="0"/>
              <a:t>  (</a:t>
            </a:r>
            <a:r>
              <a:rPr lang="es-GT" sz="1600" b="1" dirty="0" smtClean="0"/>
              <a:t>primeras manifestaciones en china año </a:t>
            </a:r>
            <a:r>
              <a:rPr lang="es-GT" sz="1600" b="1" dirty="0" smtClean="0"/>
              <a:t>1,120</a:t>
            </a:r>
            <a:r>
              <a:rPr lang="es-GT" sz="1600" b="1" dirty="0" smtClean="0"/>
              <a:t>) </a:t>
            </a:r>
          </a:p>
          <a:p>
            <a:r>
              <a:rPr lang="es-GT" sz="1600" b="1" dirty="0" smtClean="0"/>
              <a:t>	</a:t>
            </a:r>
            <a:r>
              <a:rPr lang="es-GT" sz="1400" b="1" dirty="0" smtClean="0"/>
              <a:t>Solucionaba muchos problemas, transportabilidad, divisibilidad, seguridad.</a:t>
            </a:r>
          </a:p>
          <a:p>
            <a:pPr>
              <a:buFont typeface="Arial" pitchFamily="34" charset="0"/>
              <a:buChar char="•"/>
            </a:pPr>
            <a:endParaRPr lang="es-GT" sz="14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Banco </a:t>
            </a:r>
            <a:r>
              <a:rPr lang="es-GT" sz="1600" b="1" dirty="0" smtClean="0"/>
              <a:t>de Ámsterdam </a:t>
            </a:r>
            <a:r>
              <a:rPr lang="es-GT" sz="1600" b="1" dirty="0" smtClean="0"/>
              <a:t>1,609</a:t>
            </a: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Banco </a:t>
            </a:r>
            <a:r>
              <a:rPr lang="es-GT" sz="1600" b="1" dirty="0" smtClean="0"/>
              <a:t>de Inglaterra </a:t>
            </a:r>
            <a:r>
              <a:rPr lang="es-GT" sz="1600" b="1" dirty="0" smtClean="0"/>
              <a:t>1,694 (Banco </a:t>
            </a:r>
            <a:r>
              <a:rPr lang="es-GT" sz="1600" b="1" dirty="0" smtClean="0"/>
              <a:t>privado hasta </a:t>
            </a:r>
            <a:r>
              <a:rPr lang="es-GT" sz="1600" b="1" dirty="0" smtClean="0"/>
              <a:t>1964)</a:t>
            </a: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Segunda Guerra Mundial se </a:t>
            </a:r>
            <a:r>
              <a:rPr lang="es-GT" sz="1600" b="1" dirty="0" smtClean="0"/>
              <a:t>consolida un nuevo sistema monetario </a:t>
            </a:r>
            <a:endParaRPr lang="es-GT" sz="1600" b="1" dirty="0" smtClean="0"/>
          </a:p>
          <a:p>
            <a:r>
              <a:rPr lang="es-GT" sz="1600" b="1" dirty="0" smtClean="0"/>
              <a:t>internacional</a:t>
            </a:r>
            <a:r>
              <a:rPr lang="es-GT" sz="1600" b="1" dirty="0" smtClean="0"/>
              <a:t>.</a:t>
            </a:r>
          </a:p>
          <a:p>
            <a:endParaRPr lang="es-GT" sz="1200" b="1" dirty="0" smtClean="0"/>
          </a:p>
          <a:p>
            <a:endParaRPr lang="es-GT" sz="1200" b="1" dirty="0"/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Del trueque a la acuñación </a:t>
            </a:r>
            <a:endParaRPr lang="en-US" dirty="0"/>
          </a:p>
        </p:txBody>
      </p:sp>
      <p:grpSp>
        <p:nvGrpSpPr>
          <p:cNvPr id="2" name="Group 78"/>
          <p:cNvGrpSpPr/>
          <p:nvPr/>
        </p:nvGrpSpPr>
        <p:grpSpPr>
          <a:xfrm>
            <a:off x="357158" y="1142990"/>
            <a:ext cx="538036" cy="538036"/>
            <a:chOff x="4298598" y="1406129"/>
            <a:chExt cx="538036" cy="538036"/>
          </a:xfrm>
        </p:grpSpPr>
        <p:sp>
          <p:nvSpPr>
            <p:cNvPr id="9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77"/>
          <p:cNvSpPr txBox="1"/>
          <p:nvPr/>
        </p:nvSpPr>
        <p:spPr>
          <a:xfrm>
            <a:off x="3000364" y="1357304"/>
            <a:ext cx="3499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77"/>
          <p:cNvSpPr txBox="1"/>
          <p:nvPr/>
        </p:nvSpPr>
        <p:spPr>
          <a:xfrm>
            <a:off x="1071538" y="1214428"/>
            <a:ext cx="78581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Evolución tecnológica financiera </a:t>
            </a:r>
            <a:endParaRPr lang="es-GT" sz="1600" b="1" dirty="0" smtClean="0"/>
          </a:p>
          <a:p>
            <a:endParaRPr lang="es-GT" sz="1600" b="1" dirty="0" smtClean="0"/>
          </a:p>
          <a:p>
            <a:pPr lvl="0">
              <a:buFont typeface="Arial" pitchFamily="34" charset="0"/>
              <a:buChar char="•"/>
            </a:pPr>
            <a:r>
              <a:rPr lang="es-GT" sz="1600" b="1" dirty="0" smtClean="0"/>
              <a:t> Evoluciona </a:t>
            </a:r>
            <a:r>
              <a:rPr lang="es-GT" sz="1600" b="1" dirty="0" smtClean="0"/>
              <a:t>la tecnología, computadora e internet </a:t>
            </a:r>
          </a:p>
          <a:p>
            <a:pPr lvl="0">
              <a:buFont typeface="Arial" pitchFamily="34" charset="0"/>
              <a:buChar char="•"/>
            </a:pPr>
            <a:endParaRPr lang="es-GT" sz="1600" b="1" dirty="0" smtClean="0"/>
          </a:p>
          <a:p>
            <a:pPr lvl="0">
              <a:buFont typeface="Arial" pitchFamily="34" charset="0"/>
              <a:buChar char="•"/>
            </a:pPr>
            <a:r>
              <a:rPr lang="es-GT" sz="1600" b="1" dirty="0" smtClean="0"/>
              <a:t> Se </a:t>
            </a:r>
            <a:r>
              <a:rPr lang="es-GT" sz="1600" b="1" dirty="0" smtClean="0"/>
              <a:t>consolida el uso del dinero electrónico fiduciario</a:t>
            </a:r>
          </a:p>
          <a:p>
            <a:pPr lvl="0"/>
            <a:r>
              <a:rPr lang="es-GT" sz="1600" b="1" dirty="0" smtClean="0"/>
              <a:t>	</a:t>
            </a:r>
            <a:r>
              <a:rPr lang="es-GT" sz="1600" b="1" dirty="0" smtClean="0"/>
              <a:t> </a:t>
            </a:r>
            <a:r>
              <a:rPr lang="es-GT" sz="1600" b="1" dirty="0" smtClean="0"/>
              <a:t>Dinero </a:t>
            </a:r>
            <a:r>
              <a:rPr lang="es-GT" sz="1600" b="1" dirty="0" smtClean="0"/>
              <a:t>electrónico </a:t>
            </a:r>
            <a:r>
              <a:rPr lang="es-GT" sz="1600" b="1" dirty="0" smtClean="0"/>
              <a:t>clasificación </a:t>
            </a:r>
            <a:r>
              <a:rPr lang="es-GT" sz="1600" b="1" dirty="0" smtClean="0"/>
              <a:t>teóricamente aceptada</a:t>
            </a:r>
            <a:r>
              <a:rPr lang="es-GT" sz="1600" b="1" dirty="0" smtClean="0"/>
              <a:t>:</a:t>
            </a:r>
          </a:p>
          <a:p>
            <a:pPr lvl="0"/>
            <a:r>
              <a:rPr lang="es-GT" sz="1600" b="1" dirty="0" smtClean="0"/>
              <a:t>		Hardware </a:t>
            </a:r>
          </a:p>
          <a:p>
            <a:pPr lvl="0"/>
            <a:r>
              <a:rPr lang="es-GT" sz="1600" b="1" dirty="0" smtClean="0"/>
              <a:t>	</a:t>
            </a:r>
            <a:r>
              <a:rPr lang="es-GT" sz="1600" b="1" dirty="0" smtClean="0"/>
              <a:t>	Software</a:t>
            </a: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Característica </a:t>
            </a:r>
            <a:r>
              <a:rPr lang="es-GT" sz="1600" b="1" dirty="0" smtClean="0"/>
              <a:t>del dinero electrónico hardware o software? </a:t>
            </a:r>
          </a:p>
          <a:p>
            <a:endParaRPr lang="es-GT" sz="1200" b="1" dirty="0" smtClean="0"/>
          </a:p>
          <a:p>
            <a:endParaRPr lang="es-GT" sz="1200" b="1" dirty="0"/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Centralización </a:t>
            </a:r>
            <a:r>
              <a:rPr lang="es-GT" dirty="0" smtClean="0"/>
              <a:t>VS Descentralización </a:t>
            </a:r>
            <a:br>
              <a:rPr lang="es-GT" dirty="0" smtClean="0"/>
            </a:br>
            <a:endParaRPr lang="es-GT" dirty="0"/>
          </a:p>
        </p:txBody>
      </p:sp>
      <p:pic>
        <p:nvPicPr>
          <p:cNvPr id="5" name="4 Imagen" descr="Centralization-Vs-Decentraliz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214428"/>
            <a:ext cx="6024587" cy="3158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Descentralización </a:t>
            </a:r>
            <a:r>
              <a:rPr lang="es-GT" dirty="0" smtClean="0"/>
              <a:t/>
            </a:r>
            <a:br>
              <a:rPr lang="es-GT" dirty="0" smtClean="0"/>
            </a:br>
            <a:endParaRPr lang="es-GT" dirty="0"/>
          </a:p>
        </p:txBody>
      </p:sp>
      <p:pic>
        <p:nvPicPr>
          <p:cNvPr id="7" name="6 Imagen" descr="descentraliz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4000510"/>
            <a:ext cx="1571604" cy="944404"/>
          </a:xfrm>
          <a:prstGeom prst="rect">
            <a:avLst/>
          </a:prstGeom>
        </p:spPr>
      </p:pic>
      <p:sp>
        <p:nvSpPr>
          <p:cNvPr id="8" name="TextBox 77"/>
          <p:cNvSpPr txBox="1"/>
          <p:nvPr/>
        </p:nvSpPr>
        <p:spPr>
          <a:xfrm>
            <a:off x="1071538" y="1214428"/>
            <a:ext cx="78581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600" b="1" dirty="0" smtClean="0"/>
              <a:t>¿Es posible organizarnos sin depender de entes centrales? </a:t>
            </a:r>
          </a:p>
          <a:p>
            <a:endParaRPr lang="es-GT" sz="1600" b="1" dirty="0" smtClean="0"/>
          </a:p>
          <a:p>
            <a:r>
              <a:rPr lang="es-GT" sz="1600" b="1" dirty="0" smtClean="0"/>
              <a:t>	</a:t>
            </a:r>
            <a:r>
              <a:rPr lang="es-GT" sz="1600" b="1" dirty="0" smtClean="0"/>
              <a:t>Cyberpunks </a:t>
            </a:r>
          </a:p>
          <a:p>
            <a:r>
              <a:rPr lang="es-GT" sz="1600" b="1" dirty="0" smtClean="0"/>
              <a:t>	</a:t>
            </a:r>
            <a:r>
              <a:rPr lang="es-GT" sz="1600" b="1" dirty="0" smtClean="0"/>
              <a:t>		</a:t>
            </a:r>
          </a:p>
          <a:p>
            <a:r>
              <a:rPr lang="es-GT" sz="1600" b="1" dirty="0" smtClean="0"/>
              <a:t>	</a:t>
            </a:r>
            <a:r>
              <a:rPr lang="es-GT" sz="1600" b="1" dirty="0" smtClean="0"/>
              <a:t>Antecedentes de las criptomonedas</a:t>
            </a:r>
            <a:endParaRPr lang="es-GT" sz="1600" b="1" dirty="0" smtClean="0"/>
          </a:p>
          <a:p>
            <a:r>
              <a:rPr lang="es-GT" sz="1600" b="1" dirty="0" smtClean="0"/>
              <a:t>		</a:t>
            </a:r>
          </a:p>
          <a:p>
            <a:r>
              <a:rPr lang="es-GT" sz="1600" b="1" dirty="0" smtClean="0"/>
              <a:t>		* 1989 </a:t>
            </a:r>
            <a:r>
              <a:rPr lang="es-GT" sz="1600" b="1" dirty="0" smtClean="0"/>
              <a:t>Digicash. David Chaum </a:t>
            </a:r>
            <a:endParaRPr lang="es-GT" sz="1600" b="1" dirty="0" smtClean="0"/>
          </a:p>
          <a:p>
            <a:r>
              <a:rPr lang="es-GT" sz="1600" b="1" dirty="0" smtClean="0"/>
              <a:t>	</a:t>
            </a:r>
            <a:r>
              <a:rPr lang="es-GT" sz="1600" b="1" dirty="0" smtClean="0"/>
              <a:t>	</a:t>
            </a:r>
            <a:r>
              <a:rPr lang="es-GT" sz="1200" b="1" dirty="0" smtClean="0"/>
              <a:t>(</a:t>
            </a:r>
            <a:r>
              <a:rPr lang="es-GT" sz="1200" b="1" dirty="0" smtClean="0"/>
              <a:t>1era. Compañía en tratar de resolver pagos en línea)</a:t>
            </a:r>
          </a:p>
          <a:p>
            <a:r>
              <a:rPr lang="es-GT" sz="1200" b="1" dirty="0" smtClean="0"/>
              <a:t>		Sistema </a:t>
            </a:r>
            <a:r>
              <a:rPr lang="es-GT" sz="1200" b="1" dirty="0" smtClean="0"/>
              <a:t>de efectivo llamado e-cash y </a:t>
            </a:r>
            <a:r>
              <a:rPr lang="es-GT" sz="1200" b="1" dirty="0" smtClean="0"/>
              <a:t>cyberbucks</a:t>
            </a:r>
            <a:endParaRPr lang="es-GT" sz="1200" b="1" dirty="0" smtClean="0"/>
          </a:p>
          <a:p>
            <a:r>
              <a:rPr lang="es-GT" sz="1600" b="1" dirty="0" smtClean="0"/>
              <a:t>		* Magicmoney</a:t>
            </a:r>
            <a:endParaRPr lang="es-GT" sz="1600" b="1" dirty="0" smtClean="0"/>
          </a:p>
          <a:p>
            <a:r>
              <a:rPr lang="es-GT" sz="1600" b="1" dirty="0" smtClean="0"/>
              <a:t>		* Mondex</a:t>
            </a:r>
            <a:endParaRPr lang="es-GT" sz="1600" b="1" dirty="0" smtClean="0"/>
          </a:p>
          <a:p>
            <a:r>
              <a:rPr lang="es-GT" sz="1600" b="1" dirty="0" smtClean="0"/>
              <a:t>		* Egold </a:t>
            </a:r>
          </a:p>
          <a:p>
            <a:r>
              <a:rPr lang="es-GT" sz="1600" b="1" dirty="0" smtClean="0"/>
              <a:t>		* Bitgold </a:t>
            </a:r>
            <a:r>
              <a:rPr lang="es-GT" sz="1600" b="1" dirty="0" smtClean="0"/>
              <a:t>(Nick Szabo) </a:t>
            </a:r>
          </a:p>
          <a:p>
            <a:r>
              <a:rPr lang="es-GT" sz="1200" b="1" dirty="0" smtClean="0"/>
              <a:t>			</a:t>
            </a:r>
          </a:p>
          <a:p>
            <a:r>
              <a:rPr lang="es-GT" sz="1200" b="1" dirty="0" smtClean="0"/>
              <a:t>	</a:t>
            </a:r>
            <a:r>
              <a:rPr lang="es-GT" sz="1200" b="1" dirty="0" smtClean="0"/>
              <a:t>		b-</a:t>
            </a:r>
            <a:r>
              <a:rPr lang="es-GT" sz="1200" b="1" dirty="0" err="1" smtClean="0"/>
              <a:t>money</a:t>
            </a:r>
            <a:r>
              <a:rPr lang="es-GT" sz="1200" b="1" dirty="0" smtClean="0"/>
              <a:t> </a:t>
            </a:r>
          </a:p>
          <a:p>
            <a:r>
              <a:rPr lang="es-GT" sz="1200" b="1" dirty="0" smtClean="0"/>
              <a:t>			Hashcash </a:t>
            </a:r>
            <a:endParaRPr lang="es-GT" sz="1200" b="1" dirty="0" smtClean="0"/>
          </a:p>
          <a:p>
            <a:endParaRPr lang="es-GT" sz="1200" b="1" dirty="0"/>
          </a:p>
        </p:txBody>
      </p:sp>
      <p:grpSp>
        <p:nvGrpSpPr>
          <p:cNvPr id="9" name="Group 79"/>
          <p:cNvGrpSpPr/>
          <p:nvPr/>
        </p:nvGrpSpPr>
        <p:grpSpPr>
          <a:xfrm>
            <a:off x="357158" y="1142990"/>
            <a:ext cx="538036" cy="538036"/>
            <a:chOff x="4298598" y="2241725"/>
            <a:chExt cx="538036" cy="538036"/>
          </a:xfrm>
        </p:grpSpPr>
        <p:sp>
          <p:nvSpPr>
            <p:cNvPr id="10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 smtClean="0"/>
              <a:t/>
            </a:r>
            <a:br>
              <a:rPr lang="es-GT" dirty="0" smtClean="0"/>
            </a:br>
            <a:r>
              <a:rPr lang="es-GT" dirty="0" smtClean="0"/>
              <a:t> Origen  de las Criptomonedas</a:t>
            </a:r>
            <a:br>
              <a:rPr lang="es-GT" dirty="0" smtClean="0"/>
            </a:br>
            <a:endParaRPr lang="es-GT" dirty="0"/>
          </a:p>
        </p:txBody>
      </p:sp>
      <p:sp>
        <p:nvSpPr>
          <p:cNvPr id="8" name="TextBox 77"/>
          <p:cNvSpPr txBox="1"/>
          <p:nvPr/>
        </p:nvSpPr>
        <p:spPr>
          <a:xfrm>
            <a:off x="1071538" y="1239274"/>
            <a:ext cx="7858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2008 </a:t>
            </a:r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Satoshi Nakamoto</a:t>
            </a:r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Libro </a:t>
            </a:r>
            <a:r>
              <a:rPr lang="es-GT" sz="1600" b="1" dirty="0" smtClean="0"/>
              <a:t>blanco (Objetivo</a:t>
            </a:r>
            <a:r>
              <a:rPr lang="es-GT" sz="1600" b="1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s-GT" sz="1600" b="1" dirty="0" smtClean="0"/>
          </a:p>
          <a:p>
            <a:r>
              <a:rPr lang="es-GT" sz="1600" b="1" dirty="0" smtClean="0"/>
              <a:t>	Crear </a:t>
            </a:r>
            <a:r>
              <a:rPr lang="es-GT" sz="1600" b="1" dirty="0" smtClean="0"/>
              <a:t>un sistema de efectivo digital entre pares, sin </a:t>
            </a:r>
            <a:r>
              <a:rPr lang="es-GT" sz="1600" b="1" dirty="0" smtClean="0"/>
              <a:t>barreras.</a:t>
            </a:r>
            <a:endParaRPr lang="es-GT" sz="1600" b="1" dirty="0" smtClean="0"/>
          </a:p>
          <a:p>
            <a:r>
              <a:rPr lang="es-GT" sz="1600" b="1" dirty="0" smtClean="0"/>
              <a:t>	Resolver la carencia de confianza en los pagos </a:t>
            </a:r>
            <a:r>
              <a:rPr lang="es-GT" sz="1600" b="1" dirty="0" smtClean="0"/>
              <a:t>electrónicos.</a:t>
            </a:r>
            <a:endParaRPr lang="es-GT" sz="1600" b="1" dirty="0" smtClean="0"/>
          </a:p>
          <a:p>
            <a:r>
              <a:rPr lang="es-GT" sz="1600" b="1" dirty="0" smtClean="0"/>
              <a:t>	</a:t>
            </a:r>
            <a:r>
              <a:rPr lang="es-GT" sz="1600" b="1" dirty="0" smtClean="0"/>
              <a:t>Prescindir de </a:t>
            </a:r>
            <a:r>
              <a:rPr lang="es-GT" sz="1600" b="1" dirty="0" smtClean="0"/>
              <a:t>intermediarios </a:t>
            </a:r>
            <a:r>
              <a:rPr lang="es-GT" sz="1600" b="1" dirty="0" smtClean="0"/>
              <a:t>financieros.</a:t>
            </a:r>
            <a:endParaRPr lang="es-GT" sz="1600" b="1" dirty="0" smtClean="0"/>
          </a:p>
          <a:p>
            <a:r>
              <a:rPr lang="es-GT" sz="1600" b="1" dirty="0" smtClean="0"/>
              <a:t>	Detalles técnicos para lograr tales </a:t>
            </a:r>
            <a:r>
              <a:rPr lang="es-GT" sz="1600" b="1" dirty="0" smtClean="0"/>
              <a:t>objetivos. </a:t>
            </a:r>
          </a:p>
          <a:p>
            <a:endParaRPr lang="es-GT" sz="1600" b="1" dirty="0" smtClean="0"/>
          </a:p>
          <a:p>
            <a:pPr>
              <a:buFont typeface="Arial" pitchFamily="34" charset="0"/>
              <a:buChar char="•"/>
            </a:pPr>
            <a:r>
              <a:rPr lang="es-GT" sz="1600" b="1" dirty="0" smtClean="0"/>
              <a:t> 2009 </a:t>
            </a:r>
            <a:r>
              <a:rPr lang="es-GT" sz="1600" b="1" dirty="0" smtClean="0"/>
              <a:t>	</a:t>
            </a:r>
            <a:endParaRPr lang="es-GT" sz="1600" b="1" dirty="0"/>
          </a:p>
        </p:txBody>
      </p:sp>
      <p:grpSp>
        <p:nvGrpSpPr>
          <p:cNvPr id="3" name="Group 79"/>
          <p:cNvGrpSpPr/>
          <p:nvPr/>
        </p:nvGrpSpPr>
        <p:grpSpPr>
          <a:xfrm>
            <a:off x="357158" y="1142990"/>
            <a:ext cx="538036" cy="538036"/>
            <a:chOff x="4298598" y="2241725"/>
            <a:chExt cx="538036" cy="538036"/>
          </a:xfrm>
        </p:grpSpPr>
        <p:sp>
          <p:nvSpPr>
            <p:cNvPr id="10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" name="8 Imagen" descr="DORI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710" y="3429006"/>
            <a:ext cx="909638" cy="1478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12</Template>
  <TotalTime>294</TotalTime>
  <Words>382</Words>
  <Application>Microsoft Office PowerPoint</Application>
  <PresentationFormat>Presentación en pantalla (16:9)</PresentationFormat>
  <Paragraphs>287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template 12</vt:lpstr>
      <vt:lpstr>Custom Design</vt:lpstr>
      <vt:lpstr>Diapositiva 1</vt:lpstr>
      <vt:lpstr> Funciones de las monedas </vt:lpstr>
      <vt:lpstr>Del trueque a la acuñación </vt:lpstr>
      <vt:lpstr>Del trueque a la acuñación </vt:lpstr>
      <vt:lpstr>Del trueque a la acuñación </vt:lpstr>
      <vt:lpstr>Del trueque a la acuñación </vt:lpstr>
      <vt:lpstr> Centralización VS Descentralización  </vt:lpstr>
      <vt:lpstr> Descentralización  </vt:lpstr>
      <vt:lpstr>  Origen  de las Criptomonedas </vt:lpstr>
      <vt:lpstr>  Criptomonedas </vt:lpstr>
      <vt:lpstr>Características </vt:lpstr>
      <vt:lpstr> Características </vt:lpstr>
      <vt:lpstr>  Criptomonedas </vt:lpstr>
      <vt:lpstr>  Criptomonedas </vt:lpstr>
      <vt:lpstr>  Criptomonedas </vt:lpstr>
      <vt:lpstr>  Criptomonedas </vt:lpstr>
      <vt:lpstr>  Criptomonedas </vt:lpstr>
      <vt:lpstr>  Criptomonedas </vt:lpstr>
      <vt:lpstr>  Criptomonedas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Dario</dc:creator>
  <cp:lastModifiedBy>Dario</cp:lastModifiedBy>
  <cp:revision>36</cp:revision>
  <dcterms:created xsi:type="dcterms:W3CDTF">2018-04-18T16:31:43Z</dcterms:created>
  <dcterms:modified xsi:type="dcterms:W3CDTF">2018-04-18T21:26:06Z</dcterms:modified>
</cp:coreProperties>
</file>